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74" r:id="rId5"/>
    <p:sldId id="276" r:id="rId6"/>
    <p:sldId id="27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75" r:id="rId15"/>
    <p:sldId id="269" r:id="rId16"/>
    <p:sldId id="271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foc.fiocruz.br/portal/content/reuniao-com-o-ministerio-do-planejamento-e-fora-barros" TargetMode="External"/><Relationship Id="rId7" Type="http://schemas.openxmlformats.org/officeDocument/2006/relationships/hyperlink" Target="http://www.asfoc.fiocruz.br/portal/content/asfoc-entrega-documento-ministro-interino-da-saude-solicitando-convocacao-de-aprovados-em-0" TargetMode="External"/><Relationship Id="rId2" Type="http://schemas.openxmlformats.org/officeDocument/2006/relationships/hyperlink" Target="http://www.asfoc.fiocruz.br/portal/content/reuniao-da-asfoc-sn-com-presidencia-da-fiocru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saude-seguranca-e-centro-social-esportivo-na-pauta-com-fiocruz" TargetMode="External"/><Relationship Id="rId5" Type="http://schemas.openxmlformats.org/officeDocument/2006/relationships/hyperlink" Target="http://www.asfoc.fiocruz.br/portal/content/mesa-de-negociacao-permanente-da-fiocruz-volta-se-reunir-e-discute-efeitos-diretos-e" TargetMode="External"/><Relationship Id="rId4" Type="http://schemas.openxmlformats.org/officeDocument/2006/relationships/hyperlink" Target="http://www.asfoc.fiocruz.br/portal/content/1a-reuniao-com-o-governo-bolsonar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foc.fiocruz.br/portal/content/greve-geral-contra-reforma-da-previdencia-0" TargetMode="External"/><Relationship Id="rId2" Type="http://schemas.openxmlformats.org/officeDocument/2006/relationships/hyperlink" Target="http://www.asfoc.fiocruz.br/portal/content/dia-nacional-de-paralisacao-contra-reforma-da-previdencia-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foc.fiocruz.br/portal/content/iv-forum-asfoc-sn" TargetMode="External"/><Relationship Id="rId2" Type="http://schemas.openxmlformats.org/officeDocument/2006/relationships/hyperlink" Target="http://www.asfoc.fiocruz.br/portal/content/3o-forum-das-regionais-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foc.fiocruz.br/portal/content/asfoc-cumpre-rodada-de-reunioes-virtuais-com-regionais-nos-estados" TargetMode="External"/><Relationship Id="rId4" Type="http://schemas.openxmlformats.org/officeDocument/2006/relationships/hyperlink" Target="http://www.asfoc.fiocruz.br/portal/content/reuniao-da-diretoria-executiva-nacional-e-representantes-regionais-da-asfoc-s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foc.fiocruz.br/portal/content/debate-protecao-social-e-politicas-de-austeridade-impactos-e-alternativas-1" TargetMode="External"/><Relationship Id="rId7" Type="http://schemas.openxmlformats.org/officeDocument/2006/relationships/hyperlink" Target="http://www.asfoc.fiocruz.br/portal/content/seminario-pacote-fiscal-do-governo-bolsonaro-impactos-sobre-os-servicos-e-os-servidores" TargetMode="External"/><Relationship Id="rId2" Type="http://schemas.openxmlformats.org/officeDocument/2006/relationships/hyperlink" Target="http://www.asfoc.fiocruz.br/portal/content/debate-ilegalidade-e-imoralidade-do-golpe-quem-paga-essa-conta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seminario-asfoc-inimigo-declarado-os-servidores-publicos-na-reforma-da-previdencia" TargetMode="External"/><Relationship Id="rId5" Type="http://schemas.openxmlformats.org/officeDocument/2006/relationships/hyperlink" Target="http://www.asfoc.fiocruz.br/portal/content/seminarios-reforma-da-previdencia-nas-unidades" TargetMode="External"/><Relationship Id="rId4" Type="http://schemas.openxmlformats.org/officeDocument/2006/relationships/hyperlink" Target="http://www.asfoc.fiocruz.br/portal/content/debate-o-que-esta-em-jogo-nessas-eleicoes-com-o-jornalista-luiz-nassi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foc.fiocruz.br/portal/content/assembleias-por-unidades-essa-semana-foi-para-ouvir-os-trabalhadores-do-ceara-e-helio-frag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foc.fiocruz.br/portal/content/live-debatedores-destacam-importancia-da-fiocruz-conass-e-conasemns-no-combate-pandemia" TargetMode="External"/><Relationship Id="rId13" Type="http://schemas.openxmlformats.org/officeDocument/2006/relationships/hyperlink" Target="http://www.asfoc.fiocruz.br/portal/content/live-pesquisadores-exaltam-trabalho-da-fiocruz-e-criticam-troca-de-quadro-tecnico-do" TargetMode="External"/><Relationship Id="rId18" Type="http://schemas.openxmlformats.org/officeDocument/2006/relationships/hyperlink" Target="http://www.asfoc.fiocruz.br/portal/content/live-debate-os-desafios-da-educacao-durante-pandemia" TargetMode="External"/><Relationship Id="rId3" Type="http://schemas.openxmlformats.org/officeDocument/2006/relationships/hyperlink" Target="http://www.asfoc.fiocruz.br/portal/content/desigualdades-sociais-cortes-nos-investimentos-e-desenvolvimento-sustentavel-sao-destaques" TargetMode="External"/><Relationship Id="rId7" Type="http://schemas.openxmlformats.org/officeDocument/2006/relationships/hyperlink" Target="http://www.asfoc.fiocruz.br/portal/content/live-asfoc-roberto-requiao-e-pedro-barbosa-destacam-sistemas-publicos-de-saude-na-pandemia" TargetMode="External"/><Relationship Id="rId12" Type="http://schemas.openxmlformats.org/officeDocument/2006/relationships/hyperlink" Target="http://www.asfoc.fiocruz.br/portal/content/live-deputadas-mineiras-criticam-atuacao-dos-governos-federal-e-estadual-na-saude-e-educacao" TargetMode="External"/><Relationship Id="rId17" Type="http://schemas.openxmlformats.org/officeDocument/2006/relationships/hyperlink" Target="http://www.asfoc.fiocruz.br/portal/content/live-debate-os-desafios-da-saude-mental-em-tempo-de-pandemia" TargetMode="External"/><Relationship Id="rId2" Type="http://schemas.openxmlformats.org/officeDocument/2006/relationships/hyperlink" Target="http://www.asfoc.fiocruz.br/portal/content/primeira-live-da-asfoc-debate-politicas-publicas-de-pesquisa-e-saude" TargetMode="External"/><Relationship Id="rId16" Type="http://schemas.openxmlformats.org/officeDocument/2006/relationships/hyperlink" Target="http://www.asfoc.fiocruz.br/portal/content/em-parceria-asfoc-e-mata-atlantica-realizam-primeira-l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em-nova-live-da-asfoc-ex-senadores-destacam-importante-papel-da-fiocruz-na-pandemia-e" TargetMode="External"/><Relationship Id="rId11" Type="http://schemas.openxmlformats.org/officeDocument/2006/relationships/hyperlink" Target="http://www.asfoc.fiocruz.br/portal/content/live-asfoc-vulnerabilidade-nas-comunidades-aumenta-na-pandemia" TargetMode="External"/><Relationship Id="rId5" Type="http://schemas.openxmlformats.org/officeDocument/2006/relationships/hyperlink" Target="http://www.asfoc.fiocruz.br/portal/content/asfoc-sn-lanca-campanha-pela-auditoria-no-credito-consignado" TargetMode="External"/><Relationship Id="rId15" Type="http://schemas.openxmlformats.org/officeDocument/2006/relationships/hyperlink" Target="http://www.asfoc.fiocruz.br/portal/content/senador-assume-compromisso-de-fazer-articulacoes-pela-sede-da-fiocruz-piaui" TargetMode="External"/><Relationship Id="rId10" Type="http://schemas.openxmlformats.org/officeDocument/2006/relationships/hyperlink" Target="http://www.asfoc.fiocruz.br/portal/content/live-ex-ministros-destacam-atuacao-da-fiocruz-sus-governos-estaduais-e-municipais-no-combate" TargetMode="External"/><Relationship Id="rId4" Type="http://schemas.openxmlformats.org/officeDocument/2006/relationships/hyperlink" Target="http://www.asfoc.fiocruz.br/portal/content/terceira-live-da-asfoc-debate-politicas-de-saude-em-meio-pandemia" TargetMode="External"/><Relationship Id="rId9" Type="http://schemas.openxmlformats.org/officeDocument/2006/relationships/hyperlink" Target="http://www.asfoc.fiocruz.br/portal/content/live-vulneraveis-sofrem-mais-com-pandemia" TargetMode="External"/><Relationship Id="rId14" Type="http://schemas.openxmlformats.org/officeDocument/2006/relationships/hyperlink" Target="http://www.asfoc.fiocruz.br/portal/content/asfoc-fecha-parceria-e-e-mais-nova-correalizadora-do-projeto-nosso-su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foc.fiocruz.br/portal/content/semana-do-trabalhador-atividades-esportivas" TargetMode="External"/><Relationship Id="rId2" Type="http://schemas.openxmlformats.org/officeDocument/2006/relationships/hyperlink" Target="http://www.asfoc.fiocruz.br/portal/content/reuniao-para-organizacao-de-atividades-esportiva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foc.fiocruz.br/portal/content/reinauguracao-do-campo-de-futebol" TargetMode="External"/><Relationship Id="rId4" Type="http://schemas.openxmlformats.org/officeDocument/2006/relationships/hyperlink" Target="http://www.asfoc.fiocruz.br/portal/content/mes-do-trabalhador-atividades-esportivas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foc.fiocruz.br/portal/content/festa-do-trabalhador-ii" TargetMode="External"/><Relationship Id="rId13" Type="http://schemas.openxmlformats.org/officeDocument/2006/relationships/hyperlink" Target="http://www.asfoc.fiocruz.br/portal/content/dia-dos-aposentados-1" TargetMode="External"/><Relationship Id="rId3" Type="http://schemas.openxmlformats.org/officeDocument/2006/relationships/hyperlink" Target="http://www.asfoc.fiocruz.br/portal/content/desfile-do-bloco-discipulos-de-oswaldo-7" TargetMode="External"/><Relationship Id="rId7" Type="http://schemas.openxmlformats.org/officeDocument/2006/relationships/hyperlink" Target="http://www.asfoc.fiocruz.br/portal/content/festa-de-fim-de-ano-da-asfoc-sn-0" TargetMode="External"/><Relationship Id="rId12" Type="http://schemas.openxmlformats.org/officeDocument/2006/relationships/hyperlink" Target="http://www.asfoc.fiocruz.br/portal/content/natal-das-criancas-13" TargetMode="External"/><Relationship Id="rId2" Type="http://schemas.openxmlformats.org/officeDocument/2006/relationships/hyperlink" Target="http://www.asfoc.fiocruz.br/portal/content/cafe-da-manha-dos-aposentados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dia-da-crianca-no-iff-3" TargetMode="External"/><Relationship Id="rId11" Type="http://schemas.openxmlformats.org/officeDocument/2006/relationships/hyperlink" Target="http://www.asfoc.fiocruz.br/portal/content/medalha-careli-e-premio-sergio-arouca-2" TargetMode="External"/><Relationship Id="rId5" Type="http://schemas.openxmlformats.org/officeDocument/2006/relationships/hyperlink" Target="http://www.asfoc.fiocruz.br/portal/content/arraia-du-oswardu-8" TargetMode="External"/><Relationship Id="rId15" Type="http://schemas.openxmlformats.org/officeDocument/2006/relationships/hyperlink" Target="http://www.asfoc.fiocruz.br/portal/content/premio-sergio-arouca-e-medalha-careli-edicao-especial-fiocruz-120-anos" TargetMode="External"/><Relationship Id="rId10" Type="http://schemas.openxmlformats.org/officeDocument/2006/relationships/hyperlink" Target="http://www.asfoc.fiocruz.br/portal/content/dia-da-crianca-no-iff-4" TargetMode="External"/><Relationship Id="rId4" Type="http://schemas.openxmlformats.org/officeDocument/2006/relationships/hyperlink" Target="http://www.asfoc.fiocruz.br/portal/content/ato-show-em-defesa-da-democracia" TargetMode="External"/><Relationship Id="rId9" Type="http://schemas.openxmlformats.org/officeDocument/2006/relationships/hyperlink" Target="http://www.asfoc.fiocruz.br/portal/content/arraia-du-oswardu-11" TargetMode="External"/><Relationship Id="rId14" Type="http://schemas.openxmlformats.org/officeDocument/2006/relationships/hyperlink" Target="http://www.asfoc.fiocruz.br/portal/content/concurso-de-escolha-do-samba-enredo-do-discipulos-de-oswaldo-ii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foc.fiocruz.br/portal/content/ato-ciencia-e-futuro-no-parque-madureira" TargetMode="External"/><Relationship Id="rId13" Type="http://schemas.openxmlformats.org/officeDocument/2006/relationships/hyperlink" Target="http://www.asfoc.fiocruz.br/portal/content/ato-em-defesa-das-universidades-e-da-cti-0" TargetMode="External"/><Relationship Id="rId18" Type="http://schemas.openxmlformats.org/officeDocument/2006/relationships/hyperlink" Target="http://www.asfoc.fiocruz.br/portal/content/manifestacoes-dia-do-trabalhador" TargetMode="External"/><Relationship Id="rId26" Type="http://schemas.openxmlformats.org/officeDocument/2006/relationships/hyperlink" Target="http://www.asfoc.fiocruz.br/portal/content/marcha-das-margaridas" TargetMode="External"/><Relationship Id="rId3" Type="http://schemas.openxmlformats.org/officeDocument/2006/relationships/hyperlink" Target="http://www.asfoc.fiocruz.br/portal/content/reuniao-ampliada-fonasefefonacate-e-manifestacao-nos-aeroportos" TargetMode="External"/><Relationship Id="rId21" Type="http://schemas.openxmlformats.org/officeDocument/2006/relationships/hyperlink" Target="http://www.asfoc.fiocruz.br/portal/content/atos-contra-os-cortes-na-educacao-e-em-defesa-da-previdencia-por-todo-o-pais" TargetMode="External"/><Relationship Id="rId34" Type="http://schemas.openxmlformats.org/officeDocument/2006/relationships/hyperlink" Target="http://www.asfoc.fiocruz.br/portal/content/ato-em-defesa-da-petrobras-da-soberania-nacional-por-empregos-contra-o-desmonte-do-estado" TargetMode="External"/><Relationship Id="rId7" Type="http://schemas.openxmlformats.org/officeDocument/2006/relationships/hyperlink" Target="http://www.asfoc.fiocruz.br/portal/content/ato-justica-para-marielle-na-lapa" TargetMode="External"/><Relationship Id="rId12" Type="http://schemas.openxmlformats.org/officeDocument/2006/relationships/hyperlink" Target="http://www.asfoc.fiocruz.br/portal/content/dia-do-basta-contra-o-desmonte-do-estado-brasileiro" TargetMode="External"/><Relationship Id="rId17" Type="http://schemas.openxmlformats.org/officeDocument/2006/relationships/hyperlink" Target="http://www.asfoc.fiocruz.br/portal/content/ato-14m-justica-por-marielle-e-anderson" TargetMode="External"/><Relationship Id="rId25" Type="http://schemas.openxmlformats.org/officeDocument/2006/relationships/hyperlink" Target="http://www.asfoc.fiocruz.br/portal/content/mobilizacao-brasilia" TargetMode="External"/><Relationship Id="rId33" Type="http://schemas.openxmlformats.org/officeDocument/2006/relationships/hyperlink" Target="http://www.asfoc.fiocruz.br/portal/content/protestos-contra-o-ministro-da-economia-e-dia-das-mulheres-e-meninas-na-ciencia" TargetMode="External"/><Relationship Id="rId2" Type="http://schemas.openxmlformats.org/officeDocument/2006/relationships/hyperlink" Target="http://www.asfoc.fiocruz.br/portal/content/apoio-aos-acs-em-luta-contra-reforma-da-previdencia-e-em-reuniao-com-comissao-de-carreiras" TargetMode="External"/><Relationship Id="rId16" Type="http://schemas.openxmlformats.org/officeDocument/2006/relationships/hyperlink" Target="http://www.asfoc.fiocruz.br/portal/content/dia-internacional-da-mulher-3" TargetMode="External"/><Relationship Id="rId20" Type="http://schemas.openxmlformats.org/officeDocument/2006/relationships/hyperlink" Target="http://www.asfoc.fiocruz.br/portal/content/ato-na-uff" TargetMode="External"/><Relationship Id="rId29" Type="http://schemas.openxmlformats.org/officeDocument/2006/relationships/hyperlink" Target="http://www.asfoc.fiocruz.br/portal/content/ato-em-frente-prefeitura-nenhum-servico-de-saude-men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ato-contra-emenda-constitucional-95-em-brasilia" TargetMode="External"/><Relationship Id="rId11" Type="http://schemas.openxmlformats.org/officeDocument/2006/relationships/hyperlink" Target="http://www.asfoc.fiocruz.br/portal/content/vigilia-no-stf-pela-data-base-e-revogacao-da-ec-95-e-assembleia-em-brasilia" TargetMode="External"/><Relationship Id="rId24" Type="http://schemas.openxmlformats.org/officeDocument/2006/relationships/hyperlink" Target="http://www.asfoc.fiocruz.br/portal/content/domingo-com-ciencia-na-quinta" TargetMode="External"/><Relationship Id="rId32" Type="http://schemas.openxmlformats.org/officeDocument/2006/relationships/hyperlink" Target="http://www.asfoc.fiocruz.br/portal/content/ato-em-brumadinho-e-forum-social-das-resistencias" TargetMode="External"/><Relationship Id="rId37" Type="http://schemas.openxmlformats.org/officeDocument/2006/relationships/hyperlink" Target="http://www.asfoc.fiocruz.br/portal/content/ato-justica-por-mari-ferrer" TargetMode="External"/><Relationship Id="rId5" Type="http://schemas.openxmlformats.org/officeDocument/2006/relationships/hyperlink" Target="http://www.asfoc.fiocruz.br/portal/content/ato-marielle-vive" TargetMode="External"/><Relationship Id="rId15" Type="http://schemas.openxmlformats.org/officeDocument/2006/relationships/hyperlink" Target="http://www.asfoc.fiocruz.br/portal/content/atos-contra-reforma-da-previdencia-no-rio-e-em-sao-paulo" TargetMode="External"/><Relationship Id="rId23" Type="http://schemas.openxmlformats.org/officeDocument/2006/relationships/hyperlink" Target="http://www.asfoc.fiocruz.br/portal/content/30m-em-defesa-da-educacao-no-rio-e-nos-estados" TargetMode="External"/><Relationship Id="rId28" Type="http://schemas.openxmlformats.org/officeDocument/2006/relationships/hyperlink" Target="http://www.asfoc.fiocruz.br/portal/content/dia-nacional-da-soberania-saude-ct-e-educacao" TargetMode="External"/><Relationship Id="rId36" Type="http://schemas.openxmlformats.org/officeDocument/2006/relationships/hyperlink" Target="http://www.asfoc.fiocruz.br/portal/content/ato-em-defesa-do-hospital-federal-de-bonsucesso" TargetMode="External"/><Relationship Id="rId10" Type="http://schemas.openxmlformats.org/officeDocument/2006/relationships/hyperlink" Target="http://www.asfoc.fiocruz.br/portal/content/ato-contra-os-cortes-na-saude-educacao-e-ct-rio-e-regionais" TargetMode="External"/><Relationship Id="rId19" Type="http://schemas.openxmlformats.org/officeDocument/2006/relationships/hyperlink" Target="http://www.asfoc.fiocruz.br/portal/content/manifestacao-ibge" TargetMode="External"/><Relationship Id="rId31" Type="http://schemas.openxmlformats.org/officeDocument/2006/relationships/hyperlink" Target="http://www.asfoc.fiocruz.br/portal/content/posse-da-nova-diretoria-do-cebes-e-ato-contra-privatizacao-da-cedae" TargetMode="External"/><Relationship Id="rId4" Type="http://schemas.openxmlformats.org/officeDocument/2006/relationships/hyperlink" Target="http://www.asfoc.fiocruz.br/portal/content/ato-no-hospital-de-bonsucesso" TargetMode="External"/><Relationship Id="rId9" Type="http://schemas.openxmlformats.org/officeDocument/2006/relationships/hyperlink" Target="http://www.asfoc.fiocruz.br/portal/content/ato-em-defesa-do-sus-e-plenaria-da-comissao-popular-da-verdade" TargetMode="External"/><Relationship Id="rId14" Type="http://schemas.openxmlformats.org/officeDocument/2006/relationships/hyperlink" Target="http://www.asfoc.fiocruz.br/portal/content/atos-em-defesa-do-museu-nacional-0" TargetMode="External"/><Relationship Id="rId22" Type="http://schemas.openxmlformats.org/officeDocument/2006/relationships/hyperlink" Target="http://www.asfoc.fiocruz.br/portal/content/fiocruz-em-manifestacoes-por-todo-o-pais-em-defesa-da-educacao-e-ct" TargetMode="External"/><Relationship Id="rId27" Type="http://schemas.openxmlformats.org/officeDocument/2006/relationships/hyperlink" Target="http://www.asfoc.fiocruz.br/portal/content/grito-dos-excluidos-1" TargetMode="External"/><Relationship Id="rId30" Type="http://schemas.openxmlformats.org/officeDocument/2006/relationships/hyperlink" Target="http://www.asfoc.fiocruz.br/portal/content/dia-nacional-por-empregos-direitos-e-soberania" TargetMode="External"/><Relationship Id="rId35" Type="http://schemas.openxmlformats.org/officeDocument/2006/relationships/hyperlink" Target="http://www.asfoc.fiocruz.br/portal/content/atos-no-castelo-e-candelaria-do-8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foc.fiocruz.br/portal/content/ato-pela-democracia" TargetMode="External"/><Relationship Id="rId3" Type="http://schemas.openxmlformats.org/officeDocument/2006/relationships/hyperlink" Target="http://www.asfoc.fiocruz.br/portal/content/forum-social-mundial-2018-em-salvador" TargetMode="External"/><Relationship Id="rId7" Type="http://schemas.openxmlformats.org/officeDocument/2006/relationships/hyperlink" Target="http://www.asfoc.fiocruz.br/portal/content/manifestacao-pelo-museu-nacional" TargetMode="External"/><Relationship Id="rId12" Type="http://schemas.openxmlformats.org/officeDocument/2006/relationships/hyperlink" Target="http://www.asfoc.fiocruz.br/portal/content/asfoc-na-abertura-do-1o-fio-ensat-e-no-debate-sobre-racismo-e-genocidio" TargetMode="External"/><Relationship Id="rId2" Type="http://schemas.openxmlformats.org/officeDocument/2006/relationships/hyperlink" Target="http://www.asfoc.fiocruz.br/portal/content/asfoc-presente-no-3o-encontro-da-rede-sindical-internacional-de-solidariedade-e-de-lut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seminario-o-servico-publico-que-queremos" TargetMode="External"/><Relationship Id="rId11" Type="http://schemas.openxmlformats.org/officeDocument/2006/relationships/hyperlink" Target="http://www.asfoc.fiocruz.br/portal/content/16a-conferencia-nacional-de-saude" TargetMode="External"/><Relationship Id="rId5" Type="http://schemas.openxmlformats.org/officeDocument/2006/relationships/hyperlink" Target="http://www.asfoc.fiocruz.br/portal/content/gt-de-saude-do-projeto-brasil-popular" TargetMode="External"/><Relationship Id="rId10" Type="http://schemas.openxmlformats.org/officeDocument/2006/relationships/hyperlink" Target="http://www.asfoc.fiocruz.br/portal/content/seminario-em-curitiba-e-atos-contra-reforma-da-previdencia" TargetMode="External"/><Relationship Id="rId4" Type="http://schemas.openxmlformats.org/officeDocument/2006/relationships/hyperlink" Target="http://www.asfoc.fiocruz.br/portal/content/abrasco-debate-com-os-presidenciaveis-e-luta-pela-saude-no-trabalho" TargetMode="External"/><Relationship Id="rId9" Type="http://schemas.openxmlformats.org/officeDocument/2006/relationships/hyperlink" Target="http://www.asfoc.fiocruz.br/portal/content/reuniao-do-fonasefe-em-brasili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foc.fiocruz.br/portal/content/jornada-de-lutas-no-congresso-nacional" TargetMode="External"/><Relationship Id="rId3" Type="http://schemas.openxmlformats.org/officeDocument/2006/relationships/hyperlink" Target="http://www.asfoc.fiocruz.br/portal/content/asfoc-se-manifesta-contra-aprovacao-da-reforma-da-previdencia-na-ccj" TargetMode="External"/><Relationship Id="rId7" Type="http://schemas.openxmlformats.org/officeDocument/2006/relationships/hyperlink" Target="http://www.asfoc.fiocruz.br/portal/content/asfoc-em-acao-por-saude-dos-trabalhadores-e-da-populacao-no-cns-e-congresso-nacional" TargetMode="External"/><Relationship Id="rId2" Type="http://schemas.openxmlformats.org/officeDocument/2006/relationships/hyperlink" Target="http://www.asfoc.fiocruz.br/portal/content/asfoc-no-congresso-nac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foc.fiocruz.br/portal/content/acoes-no-congresso-seminario-brics-e-na-embaixada-boliviana" TargetMode="External"/><Relationship Id="rId5" Type="http://schemas.openxmlformats.org/officeDocument/2006/relationships/hyperlink" Target="http://www.asfoc.fiocruz.br/portal/content/mobilizacao-no-congresso-contra-os-cortes-nas-bolsas-cnpq-e-capes" TargetMode="External"/><Relationship Id="rId4" Type="http://schemas.openxmlformats.org/officeDocument/2006/relationships/hyperlink" Target="http://www.asfoc.fiocruz.br/portal/content/asfoc-faz-gestoes-no-congresso-pela-convocacao-dos-exceden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6B28F-853A-4927-BAF8-24D985EF8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33375" y="2836862"/>
            <a:ext cx="9324974" cy="1373070"/>
          </a:xfrm>
        </p:spPr>
        <p:txBody>
          <a:bodyPr/>
          <a:lstStyle/>
          <a:p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Ações Sindicais</a:t>
            </a:r>
            <a:br>
              <a:rPr lang="pt-BR" dirty="0"/>
            </a:br>
            <a:r>
              <a:rPr lang="pt-BR" dirty="0"/>
              <a:t>Relatos, balanço, prestação de contas da Gestão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F6BEBD-9C90-4558-8C65-3375C81BB8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ASFOC-SN - 2018/2020</a:t>
            </a:r>
          </a:p>
          <a:p>
            <a:endParaRPr lang="pt-BR" dirty="0"/>
          </a:p>
          <a:p>
            <a:r>
              <a:rPr lang="pt-BR" dirty="0"/>
              <a:t>1ª Parte</a:t>
            </a:r>
          </a:p>
        </p:txBody>
      </p:sp>
    </p:spTree>
    <p:extLst>
      <p:ext uri="{BB962C8B-B14F-4D97-AF65-F5344CB8AC3E}">
        <p14:creationId xmlns:p14="http://schemas.microsoft.com/office/powerpoint/2010/main" val="33371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DE1E8-92CF-4265-BF4E-1CCCFE82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Mesas de Negociação/Gestões Pauta interna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A9A5FF-052D-408C-A57D-897DC6610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Reunião da Asfoc-SN com a Presidência da Fiocruz</a:t>
            </a: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- 30/01/2018</a:t>
            </a:r>
            <a:endParaRPr lang="pt-B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Reunião com o Ministério do Planejamento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- 02/03/2018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1ª reunião com o governo Bolsonaro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- 14/02/2019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Mesa de Negociação Permanente da Fiocruz volta a se reunir e discute efeitos diretos e indiretos da pandemia na vida dos trabalhadores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- 13/05/2020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Saúde, Segurança e Centro Social Esportivo na pauta com a Fiocruz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- 01/07/2020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entrega documento a ministro interino da Saúde solicitando convocação de aprovados em concurso da Fiocruz</a:t>
            </a:r>
            <a:r>
              <a:rPr lang="pt-B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10/08/2020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17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6E445-DF35-409A-A913-00A8B372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Greves/Paralisações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D9F8A8-D124-4A2A-AB97-4D9643A84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800" b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 Nacional de Paralisação Contra a Reforma da Previdência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pt-BR" sz="1800" b="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fev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/2018</a:t>
            </a:r>
          </a:p>
          <a:p>
            <a:pPr marL="0" indent="0">
              <a:buNone/>
            </a:pP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Greve Geral contra a Reforma da Previdência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- 14/06/2019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508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9443B-556E-4E40-98CC-2ADFA3AB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Fóruns Sindicais / Reuniões Regionais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F5E816-A001-41B6-BCE3-B4E73249D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sz="1800" b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3º Fórum das Regionais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Pernambuco - 05/04/2018</a:t>
            </a:r>
          </a:p>
          <a:p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 Fórum Asfoc SN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Minas Gerais - 01/04/2019</a:t>
            </a:r>
          </a:p>
          <a:p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 Fórum Asfoc SN – Bahia (virtual) – 21 a 25/9/2020</a:t>
            </a:r>
          </a:p>
          <a:p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Reunião da Diretoria Executiva Nacional e representantes regionais da Asfoc-SN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- 13/12/2019</a:t>
            </a:r>
          </a:p>
          <a:p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cumpre rodada de reuniões virtuais com Regionais nos estados</a:t>
            </a:r>
            <a:r>
              <a:rPr lang="pt-BR" sz="18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- 03/06/2020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t-B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64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C54F3-6F30-4369-84A2-A8AF3F7CC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Realização de Debates / Seminários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C7E17F-F0C2-42DD-97F2-8A02ADBFB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Debate: "Ilegalidade e imoralidade do Golpe. Quem paga essa conta?"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- 08/05/2018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Debate Proteção Social e Políticas de Austeridade: Impactos e Alternativas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- 27/08/2018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Debate “O que está em jogo nessas eleições?", com o jornalista Luiz Nassif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- 19/10/2018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Seminários Reforma da Previdência nas Unidades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- 18/04/2019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Seminário Asfoc - "Inimigo Declarado": Os servidores públicos na Reforma da Previdência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- 16/05/2019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Seminário - Pacote Fiscal do Governo Bolsonaro: impactos sobre os serviços e os servidores públicos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- 09/12/2019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t-B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273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9E497-47A8-49E0-9CE6-E8D9395E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Assembleias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CF7F29-3D4D-4864-8CC0-3E0A00867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Rodada de Assembleias por Unidades</a:t>
            </a: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– 06/2018</a:t>
            </a:r>
            <a:endParaRPr lang="pt-B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Assembleias por Unidade – 05/2019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Idas as Unidades – Agenda de mobilização - 03/2020</a:t>
            </a:r>
            <a:endParaRPr lang="pt-B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Assembleia Geral da ASFOC </a:t>
            </a:r>
            <a:r>
              <a:rPr lang="pt-B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12/3/2020</a:t>
            </a:r>
            <a:endParaRPr lang="pt-B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Assembleia Geral Extraordinária Virtual ASFOC-SN - 16/09/2020</a:t>
            </a:r>
            <a:endParaRPr lang="pt-B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6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484E8-515D-4681-9BFA-ABFCD4611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 a pandemia veio a necessidade de se reinventar: </a:t>
            </a:r>
            <a:r>
              <a:rPr lang="pt-BR" dirty="0" err="1"/>
              <a:t>Lives</a:t>
            </a:r>
            <a:r>
              <a:rPr lang="pt-BR" dirty="0"/>
              <a:t> 2020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29696AF-AF84-49C2-B21B-4CB6B636B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172554"/>
              </p:ext>
            </p:extLst>
          </p:nvPr>
        </p:nvGraphicFramePr>
        <p:xfrm>
          <a:off x="461208" y="2043716"/>
          <a:ext cx="9613899" cy="470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33">
                  <a:extLst>
                    <a:ext uri="{9D8B030D-6E8A-4147-A177-3AD203B41FA5}">
                      <a16:colId xmlns:a16="http://schemas.microsoft.com/office/drawing/2014/main" val="1889073889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3149015323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104500795"/>
                    </a:ext>
                  </a:extLst>
                </a:gridCol>
              </a:tblGrid>
              <a:tr h="16727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567742"/>
                  </a:ext>
                </a:extLst>
              </a:tr>
              <a:tr h="4338053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Primeira “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” da Asfoc debate Políticas Públicas de Pesquisa e Saúde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- 22/04/2020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Desigualdades sociais, cortes nos investimentos e desenvolvimento sustentável são destaques da segunda “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” da Asfoc sobre crise da Covid-19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- 29/04/2020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Terceira “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” da Asfoc debate políticas de saúde em meio à pandemia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 06/05/2020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Asfoc-SN lança campanha pela auditoria no crédito consignado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- 11/05/2020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Em nova “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” da Asfoc, ex-senadores destacam importante papel da Fiocruz na pandemia e criticam governo Federal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- 12/05/2020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 Asfoc: Roberto Requião e Pedro Barbosa destacam sistemas públicos de saúde na pandemia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- 02/06/2020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t-BR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Live: debatedores destacam importância da Fiocruz, 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Conass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e 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Conasemns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no combate à pandemia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- 09/06/2020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Live: Vulneráveis sofrem mais com a pandemia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- 17/06/2020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Live: ex-ministros destacam atuação da Fiocruz, SUS, governos estaduais e municipais no combate à pandemia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- 24/06/2020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 Asfoc: vulnerabilidade nas comunidades aumenta na pandemia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01/07/2020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Live: deputadas mineiras criticam atuação dos governos federal e estadual na Saúde e Educação</a:t>
                      </a:r>
                      <a:r>
                        <a:rPr lang="pt-BR" sz="1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07/07/2020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t-BR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Live: pesquisadores exaltam trabalho da Fiocruz e criticam troca de quadro técnico do Ministério da Saúde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- 15/07/2020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Asfoc fecha parceria e é a mais nova correalizadora do projeto “NOSSO SUS”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28/07/2020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Senador assume compromisso de fazer articulações pela sede da Fiocruz-Piauí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 29/07/2020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t-BR" sz="13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Em parceria, Asfoc e Mata Atlântica realizam primeira </a:t>
                      </a:r>
                      <a:r>
                        <a:rPr lang="pt-BR" sz="130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</a:t>
                      </a:r>
                      <a:r>
                        <a:rPr lang="pt-BR" sz="13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 05/08/2020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 debate os desafios da saúde mental em tempo de pandemia</a:t>
                      </a:r>
                      <a:r>
                        <a:rPr lang="pt-BR" sz="13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- 09/09/2020</a:t>
                      </a:r>
                      <a:endParaRPr lang="pt-BR" sz="13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3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Live debate os desafios da educação durante a pandemia</a:t>
                      </a:r>
                      <a:r>
                        <a:rPr lang="pt-BR" sz="1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pt-BR" sz="13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16/09/2020</a:t>
                      </a:r>
                      <a:endParaRPr lang="pt-BR" sz="13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t-BR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754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137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0D59F-72B8-4CC4-B0FB-74FD07AF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Lives</a:t>
            </a:r>
            <a:r>
              <a:rPr lang="pt-BR" dirty="0"/>
              <a:t> ASFOC-SN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08FEC0F-CC24-411B-9CB3-3DBF31327E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497497"/>
              </p:ext>
            </p:extLst>
          </p:nvPr>
        </p:nvGraphicFramePr>
        <p:xfrm>
          <a:off x="681038" y="2336800"/>
          <a:ext cx="96139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950">
                  <a:extLst>
                    <a:ext uri="{9D8B030D-6E8A-4147-A177-3AD203B41FA5}">
                      <a16:colId xmlns:a16="http://schemas.microsoft.com/office/drawing/2014/main" val="3038358695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val="1569784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05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6/10 – ASSISTÊNCIA E PESQUISA – O PAPEL DOS HOSPITAIS DA FIOCRUZ NA PANDEMIA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 FÁBIO RUSSOMANO / VALDILEIA DOS SANTOS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13/10 – MEMÓRIA INSTITUCIONAL – O PAPEL NA PANDEMIA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PAULO ELIAN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20/10 – INFORMAÇÃO E COMUNICAÇÃO EM SAÚDE NA PANDEMIA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CONVIDADO:  RODRIGO MOUTINHO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27/10 – SAÚDE DOS TRABALHADORES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 FADEL / MARCOS BESSERMAN /ANDREA DA LUZ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3/11 – O PAPEL DA PRODUÇÃO NA PANDEMIA – BIO-MANGUINHOS/FAR-MANGUINHOS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MAURÍCIO ZUMA / MARCOS KRIEGER / JORGE MENDONÇA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10/11 – O PAPEL DA GESTÃO NA PANDEMIA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 MARIO MOREIRA / RICARDO – COGEPLAN / ANDREA DA LUZ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17/11 – ARTICULAÇÃO MEIO AMBIENTE, PESQUISA NA PANDEMIA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 RODRIGO – VICE-PRESIDÊNCIA  / MARCOS MENEZES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24/11 – Ações Sindicais, Relatos, balanços, prestação de contas da Gestão – 2018/2020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15/12 – VIGILÂNCIA SANITÁRIA (MYCHELLE) </a:t>
                      </a:r>
                      <a:endParaRPr lang="pt-B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CONVIDADOS: ANTONIO EUGENIO C </a:t>
                      </a:r>
                      <a:r>
                        <a:rPr lang="pt-BR" sz="12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 ALMEIDA / CÉLIA ROMÃO / NÉLIO – ANVISA 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199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280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EEF4D-1F80-45BB-A5FA-EB0A3854B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para a Promoção da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CFA8F-5D0D-40A9-84BA-335068CA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Reunião para organização de atividades esportivas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- 07/02/2018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Semana do Trabalhador - Atividades Esportivas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- 08/05/2018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Mês do Trabalhador: Atividades esportivas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- 15/05/2019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Reinauguração do Campo de Futebol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- 24/08/2019</a:t>
            </a:r>
          </a:p>
          <a:p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Lives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voltadas à prática de atividades durante a pandemia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- 2020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61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CA193-A243-49BC-B2CA-C550A847B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Atividades Sociais / Culturais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CCC3B5-468D-46B2-AB49-B073E5855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822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30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Café da Manhã dos Aposentados</a:t>
            </a:r>
            <a:r>
              <a:rPr lang="pt-BR" sz="4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-24/01/2018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30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Desfile do Bloco Discípulos de Oswaldo</a:t>
            </a:r>
            <a:r>
              <a:rPr lang="pt-BR" sz="4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- 08/02/2018</a:t>
            </a: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Ato Show em Defesa da Democracia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- 04/05/2018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Arraiá</a:t>
            </a:r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43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</a:t>
            </a:r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43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Oswárdu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- 13/06/2018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 da Criança no IFF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- 22/10/2018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Festa de Fim de Ano da Asfoc-SN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- 27/12/2018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Festa do Trabalhador 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- 13/05/2019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Arraiá</a:t>
            </a:r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43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</a:t>
            </a:r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43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Oswárdu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- 05/07/2019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 da Criança no IFF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- 04/10/2019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Medalha Careli e Prêmio Sergio Arouca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- 05/11/2019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Natal das Crianças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- 30/11/2019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 dos Aposentados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- 24/01/2020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Concurso de escolha do samba-enredo do Discípulos de Oswaldo 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- 03/02/2020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sz="43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Prêmio Sergio Arouca e Medalha Careli - Edição especial Fiocruz 120 anos</a:t>
            </a:r>
            <a:r>
              <a:rPr lang="pt-BR" sz="43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- 25/08/2020</a:t>
            </a:r>
            <a:endParaRPr lang="pt-BR" sz="4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9591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FB504-D7BF-4488-90D4-1F0E35778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Gestão Financeira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0549A5-729D-442F-A706-C4CD0FF2E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gestão financeira do Sindicato tem buscado, ao longo dos anos, se aprofundar e aprimorar por meio de práticas e ferramentas gerenciais que facilitem e viabilizem a tomada de decisões a partir  dos resultados financeiros mensais. O acompanhamento destas ações contam com o regular acompanhamento do Conselho Fiscal – órgão de fiscalização e deliberação do Sindicato.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de uma análise criteriosa de suas ações e movimentações financeiras, por parte do Conselho Fiscal constituído, a ASFOC tem em relação aos dois primeiros anos de sua gestão a aprovação total de suas contas, sem restrições – sob a constatação da implantação de uma política progressiva de redução de custos, porém, sem abrir mão de investimentos fundamentais para a implementação de ações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pertinentes a sua missão.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35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A7BF7-2B40-4FE5-8E74-260E9F742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FE60D3-4E44-4746-AA76-4AFF8B73E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No âmbito de uma intensa agenda sindical, a ASFOC se fez presente, aos longo deste triênio, nos mais amplos e variados espaços de posicionamento e deliberação. Fortalecendo e ampliando, assim, seu campo de atuação.</a:t>
            </a:r>
          </a:p>
          <a:p>
            <a:endParaRPr lang="pt-BR" dirty="0"/>
          </a:p>
          <a:p>
            <a:r>
              <a:rPr lang="pt-BR" dirty="0"/>
              <a:t>Com participação ativa em diversos atos/manifestações, atuação no Congresso Nacional, Mesas de Negociação, Fóruns e outras importantes agendas, a ASFOC tem consolidado seu nome como uma das entidades representativas mais reconhecidas do pais – entendendo e se fazendo entender que a luta não pode e não está limitada ao muros da Fiocruz, mas sim para muito além destes – de forma a defender e atuar não só nas pautas coorporativas – em nenhum momento abandonadas - mas em TODAS que representem a defesa do serviço público de qualidade, garantias de direitos e justiça social.</a:t>
            </a:r>
          </a:p>
        </p:txBody>
      </p:sp>
    </p:spTree>
    <p:extLst>
      <p:ext uri="{BB962C8B-B14F-4D97-AF65-F5344CB8AC3E}">
        <p14:creationId xmlns:p14="http://schemas.microsoft.com/office/powerpoint/2010/main" val="280442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BD6BB-A287-41DD-965B-F397D85C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Financeiros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A61A5FD-0B27-4E6D-8E5A-96F67910BC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751668"/>
              </p:ext>
            </p:extLst>
          </p:nvPr>
        </p:nvGraphicFramePr>
        <p:xfrm>
          <a:off x="681038" y="2336800"/>
          <a:ext cx="96138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37">
                  <a:extLst>
                    <a:ext uri="{9D8B030D-6E8A-4147-A177-3AD203B41FA5}">
                      <a16:colId xmlns:a16="http://schemas.microsoft.com/office/drawing/2014/main" val="682681630"/>
                    </a:ext>
                  </a:extLst>
                </a:gridCol>
                <a:gridCol w="2908829">
                  <a:extLst>
                    <a:ext uri="{9D8B030D-6E8A-4147-A177-3AD203B41FA5}">
                      <a16:colId xmlns:a16="http://schemas.microsoft.com/office/drawing/2014/main" val="2144900933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3098582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686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Patrimonio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Líquido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6.092.007,21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5.998.996,53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078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Patrimônio Social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6.450.855,90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6.092.007,21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369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Superavit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/Déficit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(358.848,69)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(93.010,68)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125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24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C67D0-A28B-4BB1-8575-FD3834CF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9FDDAA-D3C0-40B3-A63C-CABD1F623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5975"/>
            <a:ext cx="9806704" cy="4552950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O primeiro ano de gestão foi, indubitavelmente, marcado desde de seu início por uma forte atuação sindical – tendo já em seus primeiros dias uma com a Presidência – onde o </a:t>
            </a:r>
            <a:r>
              <a:rPr lang="pt-BR" dirty="0">
                <a:effectLst/>
                <a:ea typeface="Calibri" panose="020F0502020204030204" pitchFamily="34" charset="0"/>
              </a:rPr>
              <a:t>Sindicato apresentou a pauta de reivindicações dos trabalhadores da Fundação. Durante o encontro foram debatidas sugestões apresentadas pela Asfoc-SN para estudo de viabilidade do FioSaúde, propostas para aprimorar os serviços, a economicidade e a sustentabilidade do plano; estratégias de negociação salarial com o governo; as pendências relativas ao Reconhecimento de Resultado de Aprendizagem (RRA); a integração mais forte do programa Fiocruz Saudável à Saúde do Trabalhador; a lista de pendências de respostas e tratamentos de questões ligadas às Regionais; entre outros.</a:t>
            </a:r>
          </a:p>
          <a:p>
            <a:pPr algn="just"/>
            <a:r>
              <a:rPr lang="pt-BR" dirty="0"/>
              <a:t>Já em relação à pauta geral, o Sindicato também esteve presente em reunião com o governo para apresentação e defesa das pautas dos servidores – campanha salarial, cumprimento integral dos Acordos firmados em 2015 e revogação da EC 95/16 que congela investimentos nas áreas da Saúde e Educação por 20 anos. Na ocasião, pontos como a RRA foram também cobrados pela ASFOC. Contudo, apesar dos diversos movimentos visando a abertura efetiva de diálogo, o governo não se manifestou em relação as demandas dos trabalhadores, pelo contrário, iniciou um intenso processo de ataques e violações de direitos.</a:t>
            </a:r>
          </a:p>
          <a:p>
            <a:r>
              <a:rPr lang="pt-BR" dirty="0"/>
              <a:t>Contra esta ofensiva de ataques, a ASFOC esteve engajada em diversos atos/movimentos voltados à defesa dos trabalhadores e do serviço público – como a Reforma da Previdência, contra a EC 95, em defesa do SUS, da Ciência, Educação e muitas outras pautas.</a:t>
            </a:r>
          </a:p>
          <a:p>
            <a:r>
              <a:rPr lang="pt-BR" dirty="0"/>
              <a:t>Paralelamente a isto, em decorrências de sucessivos atos de violência, a ASFOC também se posicionou em vários momentos e esteve presentes em  diversas ações pelo fim da violência, especialmente, direcionadas as populações mais carentes. Atos como o “Basta de Violência” marcaram a atuação da ASFOC em nome de vítimas como Matheus, </a:t>
            </a:r>
            <a:r>
              <a:rPr lang="pt-BR" dirty="0" err="1"/>
              <a:t>Marielle</a:t>
            </a:r>
            <a:r>
              <a:rPr lang="pt-BR" dirty="0"/>
              <a:t> e muitos outros que sempre estarão presentes em nossas lutas.</a:t>
            </a:r>
          </a:p>
          <a:p>
            <a:r>
              <a:rPr lang="pt-BR" dirty="0"/>
              <a:t>Ações sociais, também, se fizeram presentes desde o início da gestão – como apoio à campanhas como a organizada pelo coletivo de moradores SOS Manguinhos em solidariedade às vítimas da forte chuva que atingiu, na madrugada do dia 15 de fevereiro, comunidades do entorno Fiocruz.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49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DAD56-13B2-4FF0-8420-801B312B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C0CB9F-CDF8-4A2C-B4FB-890B3E9A9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Durante a gestão, foram realizadas ações de resistência e mobilização por meio de idas as Unidades para o aprofundamento do diálogo com os trabalhadores e construção conjunta de caminhos de ação.</a:t>
            </a:r>
          </a:p>
          <a:p>
            <a:r>
              <a:rPr lang="pt-BR" dirty="0"/>
              <a:t>Visando, também, </a:t>
            </a:r>
            <a:r>
              <a:rPr lang="pt-BR" dirty="0" err="1"/>
              <a:t>amplicar</a:t>
            </a:r>
            <a:r>
              <a:rPr lang="pt-BR" dirty="0"/>
              <a:t> e unificar as discussões a realização dos Fóruns Sindicais da ASFOC foram garantidas – tendo sido o primeiro, em 2018, realizado em  Pernambuco, em 2019 em Minas Gerais e em 2020, de forma virtual, realizado pela Diretoria Executiva Nacional com a colaboração da Coordenação Regional Bahia. Os eventos permitiram um amplo debate e análise das especificidades Regionais.</a:t>
            </a:r>
          </a:p>
          <a:p>
            <a:r>
              <a:rPr lang="pt-BR" dirty="0"/>
              <a:t>Outra importante agenda foi a participação da ASFOC na Mesa de uma audiência pública no Senado Federal, sob o tema “Segurança Pública no Brasil, com foco na Saúde Pública”. Pela primeira vez, o Sindicato propôs e participou do evento – onde ressaltou a importância do espaço para os trabalhadores, lideranças comunitárias, entidades sindicais e movimentos sociais denunciarem a crise.</a:t>
            </a:r>
          </a:p>
          <a:p>
            <a:r>
              <a:rPr lang="pt-BR" dirty="0"/>
              <a:t>Vários debates sobre a importância da democracia foram realizados, inclusive,  com depoimentos relevantes como os recebidos para o Jornal da ASFOC, edição 07/2018, como os de Adolfo Pérez Esquivel, Prêmio Nobel da Paz, Leonardo Boff- Teólogo e escritor e Tereza Campello – doutora em saúde pública.</a:t>
            </a:r>
          </a:p>
        </p:txBody>
      </p:sp>
    </p:spTree>
    <p:extLst>
      <p:ext uri="{BB962C8B-B14F-4D97-AF65-F5344CB8AC3E}">
        <p14:creationId xmlns:p14="http://schemas.microsoft.com/office/powerpoint/2010/main" val="28136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040E8-8265-41E1-8C8A-B56934BA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ED0275-B66E-43D4-81D3-A81C8B19A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Destaca-se, ainda, a inserção da ASFOC em espaços como a ISP – Internacional do Serviço Público e Conselhos Intersetoriais de Saúde – do Conselho Nacional de Saúde - como fatos relevantes para a  ampliação da atuação da ASFOC.</a:t>
            </a:r>
          </a:p>
          <a:p>
            <a:endParaRPr lang="pt-BR" dirty="0"/>
          </a:p>
          <a:p>
            <a:r>
              <a:rPr lang="pt-BR" dirty="0"/>
              <a:t>Fortalecendo ao longo de sua gestão, a importância de valorização da vida, a ASFOC esteve presente e se posicionou em momentos de grande tragédias como a ocorrida em Brumadinho – chamando a atenção para a importância da vida acima do lucro.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04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67CB4-1157-4327-A39A-9A9C5836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AGENDA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BE1F5B-ED9A-4B98-91D3-B447022AA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92404" cy="3978203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O encerramento da atual gestão não poderia ser marcado por outro ponto se não pelo gigantesco desafio de se </a:t>
            </a:r>
            <a:r>
              <a:rPr lang="pt-BR" dirty="0" err="1"/>
              <a:t>adequadar</a:t>
            </a:r>
            <a:r>
              <a:rPr lang="pt-BR" dirty="0"/>
              <a:t> a uma inesperada e trágica realidade advinda com a chegadas da pandemia do Covid-19. Contudo, após os primeiros impactos e incertezas naturais esta gestão de traçou um caminho, implementou ações e se manteve atenta e atuante em todos os momentos.</a:t>
            </a:r>
          </a:p>
          <a:p>
            <a:r>
              <a:rPr lang="pt-BR" dirty="0"/>
              <a:t>Como uma das principais preocupações, a garantia e condições de trabalho foram tratadas pela ASFOC durante as reuniões da Mesa de Negociação. </a:t>
            </a:r>
          </a:p>
          <a:p>
            <a:r>
              <a:rPr lang="pt-BR" dirty="0"/>
              <a:t>A valorização da vida, acima de tudo, foi reforçada com o apoio a ações sociais, imediata concordância à disponibilização de espaço para a construção do Centro Hospitalar da Fiocruz e intensa agenda de discussões sobre os impactos e ações para o enfrentamento da pandemia.</a:t>
            </a:r>
          </a:p>
          <a:p>
            <a:r>
              <a:rPr lang="pt-BR" dirty="0"/>
              <a:t>Parcerias importantes foram firmadas para a realização de seminários e debates virtuais com personalidades de destaque no cenário da saúde, contexto político nacional e representações sociais. Além de </a:t>
            </a:r>
            <a:r>
              <a:rPr lang="pt-BR" dirty="0" err="1"/>
              <a:t>lives</a:t>
            </a:r>
            <a:r>
              <a:rPr lang="pt-BR" dirty="0"/>
              <a:t>, parcerias para o projeto NOSSO SUS e NOSSO ESTADO ganharam destaque nas agendas do Sindicato – alcançando públicos expressivos de acessos.</a:t>
            </a:r>
          </a:p>
          <a:p>
            <a:r>
              <a:rPr lang="pt-BR" dirty="0"/>
              <a:t>A atuação presencial em atos e movimentos também tem se dado como forma de resistência aos ataques em pauta pelo governo – como a Reforma Administrativa.</a:t>
            </a:r>
          </a:p>
          <a:p>
            <a:r>
              <a:rPr lang="pt-BR" dirty="0"/>
              <a:t>A realização de outros eventos importantes merecem destaque como a realização do V Fórum Sindical, em formato virtual, organizado pela Diretoria Executiva Nacional em parceria com a Coordenação Regional Bahia – contando com a participação de importante nomes do cenário nacional para abordagens de temas como a Reforma Administrativa, SUS, Carreiras de C&amp;T e impactos do retrocesso das políticas públicas na vida das mulheres e da população negra. </a:t>
            </a:r>
          </a:p>
          <a:p>
            <a:r>
              <a:rPr lang="pt-BR" dirty="0"/>
              <a:t>Destaque também para a realização do Prêmio Sergio Arouca de Saúde e Cidadania e Medalha Jorge Careli de Direitos Humanos. Tratando-se do desafio de um evento todo virtual, a emoção se sobrepôs a partir da participação de personalidades de destaque para a instituição e sociedade – sendo na oportunidade também conferido pela ASFOC á presidente da Fiocruz, Nísia Trindade, o Prêmio em homenagem aos 120 anos da FIOCRUZ.</a:t>
            </a:r>
          </a:p>
        </p:txBody>
      </p:sp>
    </p:spTree>
    <p:extLst>
      <p:ext uri="{BB962C8B-B14F-4D97-AF65-F5344CB8AC3E}">
        <p14:creationId xmlns:p14="http://schemas.microsoft.com/office/powerpoint/2010/main" val="74949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8136C-EC5F-4319-A2A3-3E13EA7E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Participação em Atos/Manifestações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2CD0702-DF23-4D1A-9D72-C3AD9CF4A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138227"/>
              </p:ext>
            </p:extLst>
          </p:nvPr>
        </p:nvGraphicFramePr>
        <p:xfrm>
          <a:off x="508833" y="1681762"/>
          <a:ext cx="978534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783">
                  <a:extLst>
                    <a:ext uri="{9D8B030D-6E8A-4147-A177-3AD203B41FA5}">
                      <a16:colId xmlns:a16="http://schemas.microsoft.com/office/drawing/2014/main" val="1596894554"/>
                    </a:ext>
                  </a:extLst>
                </a:gridCol>
                <a:gridCol w="3261783">
                  <a:extLst>
                    <a:ext uri="{9D8B030D-6E8A-4147-A177-3AD203B41FA5}">
                      <a16:colId xmlns:a16="http://schemas.microsoft.com/office/drawing/2014/main" val="2172402141"/>
                    </a:ext>
                  </a:extLst>
                </a:gridCol>
                <a:gridCol w="3261783">
                  <a:extLst>
                    <a:ext uri="{9D8B030D-6E8A-4147-A177-3AD203B41FA5}">
                      <a16:colId xmlns:a16="http://schemas.microsoft.com/office/drawing/2014/main" val="3594620198"/>
                    </a:ext>
                  </a:extLst>
                </a:gridCol>
              </a:tblGrid>
              <a:tr h="32988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93999"/>
                  </a:ext>
                </a:extLst>
              </a:tr>
              <a:tr h="47008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Em luta contra a Reforma da Previdência e em reunião com a Comissão de Carreiras</a:t>
                      </a:r>
                      <a:r>
                        <a:rPr lang="pt-BR" sz="120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- 07/02/2018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Reunião Ampliada </a:t>
                      </a:r>
                      <a:r>
                        <a:rPr lang="pt-BR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Fonasefe</a:t>
                      </a: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pt-BR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Fonacate</a:t>
                      </a: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e manifestação nos aeroportos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contra a Reforma da Previdência - 05/02/2018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no Hospital de Bonsucesso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- 28/02/2018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sng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Manifestação Fora Barros 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– 03/2018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</a:t>
                      </a:r>
                      <a:r>
                        <a:rPr lang="pt-BR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Marielle</a:t>
                      </a: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Vive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Portaria </a:t>
                      </a:r>
                      <a:r>
                        <a:rPr lang="pt-BR" sz="1200" b="0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Av.Brasil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 Centro - 15/03/2018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contra a Emenda Constitucional 95 em Brasília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- 05/04/2018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Justiça para </a:t>
                      </a:r>
                      <a:r>
                        <a:rPr lang="pt-BR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Marielle</a:t>
                      </a: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na Lapa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- 14/04/2018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"Ciência é Futuro", no Parque Madureira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- 15/04/2018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em Defesa do SUS e Plenária da Comissão Popular da Verdade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- 26/04/2018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Atos pelo pais pelo 1º de Maio – 05/2018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contra os cortes na Saúde, Educação e C&amp;T, Rio e Regionais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- 07/06/2018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Vigília no STF pela data-base e revogação da EC 95, e assembleia em Brasília</a:t>
                      </a:r>
                      <a:r>
                        <a:rPr lang="pt-BR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20/06/2018</a:t>
                      </a:r>
                      <a:endParaRPr lang="pt-BR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Dia do Basta contra o desmonte do Estado Brasileiro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- 10/08/2018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em Defesa das Universidades e da CT&amp;I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- 23/08/2018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Atos em Defesa do Museu Nacional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- 03/09/2018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Atos contra a Reforma da Previdência, no Rio e em São Paulo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- 21/02/2019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Ato 8M - </a:t>
                      </a: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Dia Internacional da Mulher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08/03/2019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14M: Justiça por </a:t>
                      </a:r>
                      <a:r>
                        <a:rPr lang="pt-BR" sz="1200" b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Marielle</a:t>
                      </a: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e Anderson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- 14/03/2019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Manifestações Dia do Trabalhador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- 01/05/2019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Manifestação IBGE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- 02/05/2019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na UFF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- 08/05/2019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Atos contra os Cortes na Educação e em defesa da Previdência por todo o país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- 15/05/2019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Fiocruz em manifestações por todo o país em defesa da Educação e C&amp;T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- 15/05/2019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#30M em Defesa da Educação no Rio e nos Estados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- 30/05/2019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Domingo com a Ciência na Quinta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- 08/07/2019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Mobilização Brasília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– em defesa do SUS - 06/08/2019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Marcha das Margaridas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- 15/08/2019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Grito dos Excluídos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- 09/09/2019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Dia Nacional da Soberania, Saúde, C&amp;T e Educação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- 04/10/2019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em frente a Prefeitura Nenhum Serviço de Saúde a Menos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- 11/11/2019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Dia Nacional por Empregos, Direitos e Soberania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- 06/12/2019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Contra Privatização da Cedae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- 28/01/2020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em Brumadinho e Fórum Social das Resistências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- 28/01/2020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Protestos contra o ministro da Economia e Dia das Mulheres e Meninas na Ciência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- 11/02/2020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em defesa da Petrobras, da Soberania Nacional, por empregos, contra o desmonte do Estado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- 18/02/2020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Atos no Castelo e Candelária do 8M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- 09/03/2020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em defesa do Hospital Federal de Bonsucesso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- 03/11/2020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Ato Justiça por Mari Ferrer</a:t>
                      </a:r>
                      <a:r>
                        <a:rPr lang="pt-BR" sz="12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- 09/11/2020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9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59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86DFA-A9A3-40AF-9354-1D255485B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Participação em Fóruns/Encontros/Congressos e Seminários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F65B67-F245-4B3D-A0F9-56E24B63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3º Encontro da Rede Sindical Internacional de Solidariedade e de Lutas</a:t>
            </a: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- 28/01/2018</a:t>
            </a:r>
            <a:endParaRPr lang="pt-B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Fórum Social Mundial 2018 em Salvador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- 16/03/2018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Abrasco</a:t>
            </a:r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Debate com os presidenciáveis e 'A luta pela saúde no trabalho'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- 27/07/2018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GT de Saúde do Projeto Brasil Popular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28/7/2018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Seminário "O serviço público que queremos"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- 03/09/2018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Manifestação pelo Museu Nacional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- 07/09/2018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Ato pela Democracia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- 29/09/2018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Reunião do </a:t>
            </a:r>
            <a:r>
              <a:rPr lang="pt-BR" sz="18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Fonasefe</a:t>
            </a:r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em Brasília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- 16/02/2019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Seminário em Curitiba e atos contra a Reforma da Previdência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- 11/04/2019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16ª Conferência Nacional de Saúde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- 07/08/2019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na abertura do 1º Fio-</a:t>
            </a:r>
            <a:r>
              <a:rPr lang="pt-BR" sz="1800" b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Ensat</a:t>
            </a:r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 no debate sobre racismo e genocídio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- 08/11/2019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98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56B79-04BA-4FFB-9642-9A0F75AA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no Congresso Nacional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18898A-0D00-4BC0-A0E5-60A7D1C0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Ações no Congresso contra e participação em GT sobre intervenção militar – </a:t>
            </a:r>
            <a:r>
              <a:rPr lang="pt-BR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fev</a:t>
            </a:r>
            <a:r>
              <a:rPr lang="pt-B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/2018</a:t>
            </a:r>
            <a:endParaRPr lang="pt-B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no Congresso Nacional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contra a Reforma da Previdência - 20/03/2019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se manifesta contra aprovação da Reforma da Previdência na CCJ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- 24/04/2019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faz gestões no Congresso pela convocação dos excedentes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- 05/06/2019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Mobilização no Congresso contra os cortes nas bolsas CNPq e Capes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- 06/09/2019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Ações no Congresso, seminário BRICS e na embaixada boliviana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- 12/11/2019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Asfoc em ação por saúde dos trabalhadores e da população, no CNS e Congresso Nacional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- 28/11/2019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Jornada de Lutas no Congresso Nacional</a:t>
            </a:r>
            <a:r>
              <a:rPr lang="pt-BR" sz="1800" b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- 12/02/2020</a:t>
            </a:r>
            <a:endParaRPr lang="pt-BR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49885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573</TotalTime>
  <Words>2951</Words>
  <Application>Microsoft Office PowerPoint</Application>
  <PresentationFormat>Widescreen</PresentationFormat>
  <Paragraphs>202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Berlim</vt:lpstr>
      <vt:lpstr>    Ações Sindicais Relatos, balanço, prestação de contas da Gestão</vt:lpstr>
      <vt:lpstr>AGENDA SINDICAL</vt:lpstr>
      <vt:lpstr>AGENDA SINDICAL</vt:lpstr>
      <vt:lpstr>AGENDA SINDICAL</vt:lpstr>
      <vt:lpstr>AGENDA SINDICAL</vt:lpstr>
      <vt:lpstr>AGENDA SINDICAL</vt:lpstr>
      <vt:lpstr>Participação em Atos/Manifestações </vt:lpstr>
      <vt:lpstr>Participação em Fóruns/Encontros/Congressos e Seminários</vt:lpstr>
      <vt:lpstr>Ações no Congresso Nacional</vt:lpstr>
      <vt:lpstr>Mesas de Negociação/Gestões Pauta interna</vt:lpstr>
      <vt:lpstr>Greves/Paralisações</vt:lpstr>
      <vt:lpstr>Fóruns Sindicais / Reuniões Regionais</vt:lpstr>
      <vt:lpstr>Realização de Debates / Seminários</vt:lpstr>
      <vt:lpstr>Assembleias</vt:lpstr>
      <vt:lpstr>Com a pandemia veio a necessidade de se reinventar: Lives 2020</vt:lpstr>
      <vt:lpstr>Lives ASFOC-SN</vt:lpstr>
      <vt:lpstr>Ações para a Promoção da Saúde</vt:lpstr>
      <vt:lpstr>Atividades Sociais / Culturais</vt:lpstr>
      <vt:lpstr>Gestão Financeira</vt:lpstr>
      <vt:lpstr>Resultados Financeiros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Ações Sindicais Relatos, balanço, prestação de contas da Gestão</dc:title>
  <dc:creator>Assessoria Asfoc</dc:creator>
  <cp:lastModifiedBy>Assessoria Asfoc</cp:lastModifiedBy>
  <cp:revision>50</cp:revision>
  <dcterms:created xsi:type="dcterms:W3CDTF">2020-11-23T23:54:06Z</dcterms:created>
  <dcterms:modified xsi:type="dcterms:W3CDTF">2020-11-24T18:37:56Z</dcterms:modified>
</cp:coreProperties>
</file>